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notesMasterIdLst>
    <p:notesMasterId r:id="rId48"/>
  </p:notesMasterIdLst>
  <p:handoutMasterIdLst>
    <p:handoutMasterId r:id="rId49"/>
  </p:handoutMasterIdLst>
  <p:sldIdLst>
    <p:sldId id="355" r:id="rId2"/>
    <p:sldId id="284" r:id="rId3"/>
    <p:sldId id="376" r:id="rId4"/>
    <p:sldId id="299" r:id="rId5"/>
    <p:sldId id="366" r:id="rId6"/>
    <p:sldId id="367" r:id="rId7"/>
    <p:sldId id="356" r:id="rId8"/>
    <p:sldId id="368" r:id="rId9"/>
    <p:sldId id="370" r:id="rId10"/>
    <p:sldId id="357" r:id="rId11"/>
    <p:sldId id="340" r:id="rId12"/>
    <p:sldId id="337" r:id="rId13"/>
    <p:sldId id="338" r:id="rId14"/>
    <p:sldId id="371" r:id="rId15"/>
    <p:sldId id="372" r:id="rId16"/>
    <p:sldId id="364" r:id="rId17"/>
    <p:sldId id="358" r:id="rId18"/>
    <p:sldId id="314" r:id="rId19"/>
    <p:sldId id="331" r:id="rId20"/>
    <p:sldId id="332" r:id="rId21"/>
    <p:sldId id="333" r:id="rId22"/>
    <p:sldId id="334" r:id="rId23"/>
    <p:sldId id="373" r:id="rId24"/>
    <p:sldId id="348" r:id="rId25"/>
    <p:sldId id="300" r:id="rId26"/>
    <p:sldId id="335" r:id="rId27"/>
    <p:sldId id="349" r:id="rId28"/>
    <p:sldId id="350" r:id="rId29"/>
    <p:sldId id="361" r:id="rId30"/>
    <p:sldId id="377" r:id="rId31"/>
    <p:sldId id="336" r:id="rId32"/>
    <p:sldId id="341" r:id="rId33"/>
    <p:sldId id="342" r:id="rId34"/>
    <p:sldId id="345" r:id="rId35"/>
    <p:sldId id="351" r:id="rId36"/>
    <p:sldId id="352" r:id="rId37"/>
    <p:sldId id="353" r:id="rId38"/>
    <p:sldId id="374" r:id="rId39"/>
    <p:sldId id="347" r:id="rId40"/>
    <p:sldId id="346" r:id="rId41"/>
    <p:sldId id="365" r:id="rId42"/>
    <p:sldId id="359" r:id="rId43"/>
    <p:sldId id="362" r:id="rId44"/>
    <p:sldId id="375" r:id="rId45"/>
    <p:sldId id="363" r:id="rId46"/>
    <p:sldId id="264" r:id="rId47"/>
  </p:sldIdLst>
  <p:sldSz cx="9144000" cy="5143500" type="screen16x9"/>
  <p:notesSz cx="69850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08"/>
    <p:restoredTop sz="94698"/>
  </p:normalViewPr>
  <p:slideViewPr>
    <p:cSldViewPr>
      <p:cViewPr varScale="1">
        <p:scale>
          <a:sx n="306" d="100"/>
          <a:sy n="306" d="100"/>
        </p:scale>
        <p:origin x="168" y="7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050" y="0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1F40F-6070-4939-8EC2-261F1C97F0A8}" type="datetimeFigureOut">
              <a:rPr lang="en-US" smtClean="0"/>
              <a:pPr/>
              <a:t>2/25/21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050" y="8818563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6A56AF-E8D4-43B1-BC36-B3BD60AF57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725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491C0678-F960-4D1E-AEDB-C5629DF04712}" type="datetimeFigureOut">
              <a:rPr lang="en-US" smtClean="0"/>
              <a:pPr/>
              <a:t>2/25/21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075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8" tIns="46479" rIns="92958" bIns="4647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vert="horz" lIns="92958" tIns="46479" rIns="92958" bIns="4647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037B5399-2806-4D70-A5FA-7E06678CDD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773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7B5399-2806-4D70-A5FA-7E06678CDD3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54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Goal, still not good enough, get sales they were going to throw away</a:t>
            </a:r>
            <a:r>
              <a:rPr lang="en-US" baseline="0" dirty="0"/>
              <a:t> because they couldn’t do it. 1000 pieces in 2 weeks -&gt; 250 a week for 4 weeks.</a:t>
            </a:r>
          </a:p>
          <a:p>
            <a:r>
              <a:rPr lang="en-US" baseline="0" dirty="0"/>
              <a:t>$700 -&gt; $600 because </a:t>
            </a:r>
            <a:r>
              <a:rPr lang="en-US" baseline="0"/>
              <a:t>spare capacity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B5399-2806-4D70-A5FA-7E06678CDD3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16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Goal, still not good enough, get sales they were going to throw away</a:t>
            </a:r>
            <a:r>
              <a:rPr lang="en-US" baseline="0" dirty="0"/>
              <a:t> because they couldn’t do it. 1000 pieces in 2 weeks -&gt; 250 a week for 4 weeks.</a:t>
            </a:r>
          </a:p>
          <a:p>
            <a:r>
              <a:rPr lang="en-US" baseline="0" dirty="0"/>
              <a:t>$700 -&gt; $600 because </a:t>
            </a:r>
            <a:r>
              <a:rPr lang="en-US" baseline="0"/>
              <a:t>spare capacity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B5399-2806-4D70-A5FA-7E06678CDD3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178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B5399-2806-4D70-A5FA-7E06678CDD3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110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B5399-2806-4D70-A5FA-7E06678CDD3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22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B5399-2806-4D70-A5FA-7E06678CDD3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254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7BE924-8CD5-4AD5-ADF7-A3BCBB2E45D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364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0AE2-F9BF-A84C-8B7C-7819DE60C937}" type="datetimeFigureOut">
              <a:rPr lang="en-US" smtClean="0">
                <a:solidFill>
                  <a:srgbClr val="808080">
                    <a:tint val="75000"/>
                  </a:srgbClr>
                </a:solidFill>
              </a:rPr>
              <a:pPr/>
              <a:t>2/25/21</a:t>
            </a:fld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4D9A6-F092-9741-8C38-47C4EB7F0618}" type="slidenum">
              <a:rPr lang="en-US" smtClean="0">
                <a:solidFill>
                  <a:srgbClr val="80808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-377199" y="1924115"/>
            <a:ext cx="8256028" cy="638423"/>
          </a:xfrm>
          <a:solidFill>
            <a:schemeClr val="accent2"/>
          </a:solidFill>
        </p:spPr>
        <p:txBody>
          <a:bodyPr>
            <a:normAutofit/>
          </a:bodyPr>
          <a:lstStyle>
            <a:lvl1pPr algn="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396612" y="2564010"/>
            <a:ext cx="6400800" cy="552372"/>
          </a:xfrm>
          <a:solidFill>
            <a:schemeClr val="bg2">
              <a:lumMod val="95000"/>
              <a:lumOff val="5000"/>
            </a:schemeClr>
          </a:solidFill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8427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build="p" animBg="1">
        <p:tmplLst>
          <p:tmpl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71818"/>
            <a:ext cx="7772400" cy="82774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600200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0AE2-F9BF-A84C-8B7C-7819DE60C937}" type="datetimeFigureOut">
              <a:rPr lang="en-US" smtClean="0">
                <a:solidFill>
                  <a:srgbClr val="808080">
                    <a:tint val="75000"/>
                  </a:srgbClr>
                </a:solidFill>
              </a:rPr>
              <a:pPr/>
              <a:t>2/25/21</a:t>
            </a:fld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4D9A6-F092-9741-8C38-47C4EB7F0618}" type="slidenum">
              <a:rPr lang="en-US" smtClean="0">
                <a:solidFill>
                  <a:srgbClr val="80808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040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0AE2-F9BF-A84C-8B7C-7819DE60C937}" type="datetimeFigureOut">
              <a:rPr lang="en-US" smtClean="0">
                <a:solidFill>
                  <a:srgbClr val="808080">
                    <a:tint val="75000"/>
                  </a:srgbClr>
                </a:solidFill>
              </a:rPr>
              <a:pPr/>
              <a:t>2/25/21</a:t>
            </a:fld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4D9A6-F092-9741-8C38-47C4EB7F0618}" type="slidenum">
              <a:rPr lang="en-US" smtClean="0">
                <a:solidFill>
                  <a:srgbClr val="80808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418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0AE2-F9BF-A84C-8B7C-7819DE60C937}" type="datetimeFigureOut">
              <a:rPr lang="en-US" smtClean="0">
                <a:solidFill>
                  <a:srgbClr val="808080">
                    <a:tint val="75000"/>
                  </a:srgbClr>
                </a:solidFill>
              </a:rPr>
              <a:pPr/>
              <a:t>2/25/21</a:t>
            </a:fld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4D9A6-F092-9741-8C38-47C4EB7F0618}" type="slidenum">
              <a:rPr lang="en-US" smtClean="0">
                <a:solidFill>
                  <a:srgbClr val="80808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724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885950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0AE2-F9BF-A84C-8B7C-7819DE60C937}" type="datetimeFigureOut">
              <a:rPr lang="en-US" smtClean="0">
                <a:solidFill>
                  <a:srgbClr val="808080">
                    <a:tint val="75000"/>
                  </a:srgbClr>
                </a:solidFill>
              </a:rPr>
              <a:pPr/>
              <a:t>2/25/21</a:t>
            </a:fld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4D9A6-F092-9741-8C38-47C4EB7F0618}" type="slidenum">
              <a:rPr lang="en-US" smtClean="0">
                <a:solidFill>
                  <a:srgbClr val="80808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301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5753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</p:spPr>
        <p:txBody>
          <a:bodyPr/>
          <a:lstStyle>
            <a:lvl1pPr>
              <a:defRPr/>
            </a:lvl1pPr>
          </a:lstStyle>
          <a:p>
            <a:fld id="{61ABCD20-D104-064C-AD72-A33DD0D4013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377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544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19B0AE2-F9BF-A84C-8B7C-7819DE60C937}" type="datetimeFigureOut">
              <a:rPr lang="en-US" smtClean="0">
                <a:solidFill>
                  <a:srgbClr val="808080">
                    <a:tint val="75000"/>
                  </a:srgbClr>
                </a:solidFill>
                <a:latin typeface="Gill Sans" charset="0"/>
                <a:sym typeface="Gill Sans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2/25/21</a:t>
            </a:fld>
            <a:endParaRPr lang="en-US">
              <a:solidFill>
                <a:srgbClr val="808080">
                  <a:tint val="75000"/>
                </a:srgbClr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808080">
                  <a:tint val="75000"/>
                </a:srgbClr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AC4D9A6-F092-9741-8C38-47C4EB7F0618}" type="slidenum">
              <a:rPr lang="en-US" smtClean="0">
                <a:solidFill>
                  <a:srgbClr val="808080">
                    <a:tint val="75000"/>
                  </a:srgbClr>
                </a:solidFill>
                <a:latin typeface="Gill Sans" charset="0"/>
                <a:sym typeface="Gill Sans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808080">
                  <a:tint val="75000"/>
                </a:srgbClr>
              </a:solidFill>
              <a:latin typeface="Gill Sans" charset="0"/>
              <a:sym typeface="Gill Sans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F8A1C6-4DE1-524B-83B8-A9AF622AC431}"/>
              </a:ext>
            </a:extLst>
          </p:cNvPr>
          <p:cNvSpPr txBox="1"/>
          <p:nvPr userDrawn="1"/>
        </p:nvSpPr>
        <p:spPr>
          <a:xfrm>
            <a:off x="5771487" y="4594226"/>
            <a:ext cx="33931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0" dirty="0">
                <a:solidFill>
                  <a:schemeClr val="bg1">
                    <a:lumMod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@</a:t>
            </a:r>
            <a:r>
              <a:rPr lang="en-US" sz="2800" b="1" i="0" dirty="0" err="1">
                <a:solidFill>
                  <a:schemeClr val="bg1">
                    <a:lumMod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LlewellynFalco</a:t>
            </a:r>
            <a:endParaRPr lang="en-US" sz="2800" b="1" i="0" dirty="0">
              <a:solidFill>
                <a:schemeClr val="bg1">
                  <a:lumMod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428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3" r:id="rId2"/>
    <p:sldLayoutId id="2147483704" r:id="rId3"/>
    <p:sldLayoutId id="2147483705" r:id="rId4"/>
    <p:sldLayoutId id="2147483707" r:id="rId5"/>
    <p:sldLayoutId id="2147483708" r:id="rId6"/>
    <p:sldLayoutId id="2147483709" r:id="rId7"/>
  </p:sldLayoutIdLst>
  <p:txStyles>
    <p:titleStyle>
      <a:lvl1pPr algn="l" defTabSz="457200" rtl="0" eaLnBrk="1" latinLnBrk="0" hangingPunct="1">
        <a:spcBef>
          <a:spcPct val="0"/>
        </a:spcBef>
        <a:buNone/>
        <a:defRPr sz="4400" b="1" kern="1200">
          <a:solidFill>
            <a:schemeClr val="accent2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2"/>
          </a:solidFill>
          <a:effectLst/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2"/>
          </a:solidFill>
          <a:effectLst/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2"/>
          </a:solidFill>
          <a:effectLst/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2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0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7459A0-8CBD-A94B-A9DB-98DC7F1C1603}"/>
              </a:ext>
            </a:extLst>
          </p:cNvPr>
          <p:cNvSpPr txBox="1"/>
          <p:nvPr/>
        </p:nvSpPr>
        <p:spPr>
          <a:xfrm>
            <a:off x="381000" y="285750"/>
            <a:ext cx="792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ToDo</a:t>
            </a:r>
            <a:r>
              <a:rPr lang="en-US" dirty="0"/>
              <a:t>: value stream maps</a:t>
            </a:r>
          </a:p>
        </p:txBody>
      </p:sp>
    </p:spTree>
    <p:extLst>
      <p:ext uri="{BB962C8B-B14F-4D97-AF65-F5344CB8AC3E}">
        <p14:creationId xmlns:p14="http://schemas.microsoft.com/office/powerpoint/2010/main" val="3412392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1200150"/>
            <a:ext cx="7772400" cy="1022350"/>
          </a:xfrm>
        </p:spPr>
        <p:txBody>
          <a:bodyPr>
            <a:noAutofit/>
          </a:bodyPr>
          <a:lstStyle/>
          <a:p>
            <a:pPr algn="ctr"/>
            <a:r>
              <a:rPr lang="en-US" sz="8000" dirty="0"/>
              <a:t>Visualize </a:t>
            </a:r>
            <a:br>
              <a:rPr lang="en-US" sz="8000" dirty="0"/>
            </a:br>
            <a:r>
              <a:rPr lang="en-US" sz="8000" dirty="0"/>
              <a:t>the Work</a:t>
            </a:r>
          </a:p>
        </p:txBody>
      </p:sp>
    </p:spTree>
    <p:extLst>
      <p:ext uri="{BB962C8B-B14F-4D97-AF65-F5344CB8AC3E}">
        <p14:creationId xmlns:p14="http://schemas.microsoft.com/office/powerpoint/2010/main" val="2682058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>
          <a:xfrm>
            <a:off x="762000" y="1962150"/>
            <a:ext cx="77724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/>
              <a:t>Value Stream	</a:t>
            </a:r>
          </a:p>
        </p:txBody>
      </p:sp>
    </p:spTree>
    <p:extLst>
      <p:ext uri="{BB962C8B-B14F-4D97-AF65-F5344CB8AC3E}">
        <p14:creationId xmlns:p14="http://schemas.microsoft.com/office/powerpoint/2010/main" val="3056264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>
          <a:xfrm>
            <a:off x="762000" y="1962150"/>
            <a:ext cx="77724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 err="1"/>
              <a:t>Kanban</a:t>
            </a:r>
            <a:r>
              <a:rPr lang="en-US" sz="80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012085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>
          <a:xfrm>
            <a:off x="762000" y="1962150"/>
            <a:ext cx="77724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 err="1"/>
              <a:t>Kanban</a:t>
            </a:r>
            <a:r>
              <a:rPr lang="en-US" sz="8000" dirty="0"/>
              <a:t>	</a:t>
            </a:r>
          </a:p>
        </p:txBody>
      </p:sp>
      <p:pic>
        <p:nvPicPr>
          <p:cNvPr id="2" name="Picture 1" descr="kanban-board-e60650d1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666750"/>
            <a:ext cx="5881688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24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5898A6-24AE-2948-9D2A-3D43C1A03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18" y="1428750"/>
            <a:ext cx="805927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66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82416C-6F8F-C047-B380-000D1C182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438150"/>
            <a:ext cx="75184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442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1200150"/>
            <a:ext cx="7772400" cy="1022350"/>
          </a:xfrm>
        </p:spPr>
        <p:txBody>
          <a:bodyPr>
            <a:noAutofit/>
          </a:bodyPr>
          <a:lstStyle/>
          <a:p>
            <a:pPr algn="ctr"/>
            <a:r>
              <a:rPr lang="en-US" sz="8000" dirty="0"/>
              <a:t>Optimize for Change</a:t>
            </a:r>
            <a:br>
              <a:rPr lang="en-US" sz="8000" dirty="0"/>
            </a:br>
            <a:r>
              <a:rPr lang="en-US" sz="8000" dirty="0"/>
              <a:t> </a:t>
            </a:r>
            <a:r>
              <a:rPr lang="en-US" sz="3200" dirty="0"/>
              <a:t>in your visualization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457944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1200150"/>
            <a:ext cx="7772400" cy="1022350"/>
          </a:xfrm>
        </p:spPr>
        <p:txBody>
          <a:bodyPr>
            <a:noAutofit/>
          </a:bodyPr>
          <a:lstStyle/>
          <a:p>
            <a:pPr algn="ctr"/>
            <a:r>
              <a:rPr lang="en-US" sz="8000" dirty="0"/>
              <a:t>What is Work?</a:t>
            </a:r>
          </a:p>
        </p:txBody>
      </p:sp>
      <p:pic>
        <p:nvPicPr>
          <p:cNvPr id="2" name="Online Media 1" descr="The Phoenix Project - Is it a Change">
            <a:hlinkClick r:id="" action="ppaction://media"/>
            <a:extLst>
              <a:ext uri="{FF2B5EF4-FFF2-40B4-BE49-F238E27FC236}">
                <a16:creationId xmlns:a16="http://schemas.microsoft.com/office/drawing/2014/main" id="{D371C021-EF25-034C-85D6-A5B2C0AFF7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3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7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8000" dirty="0" err="1"/>
              <a:t>BottleNeck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226981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KidWalking0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05400" y="2038350"/>
            <a:ext cx="960120" cy="1594104"/>
          </a:xfrm>
          <a:prstGeom prst="rect">
            <a:avLst/>
          </a:prstGeom>
        </p:spPr>
      </p:pic>
      <p:pic>
        <p:nvPicPr>
          <p:cNvPr id="10" name="Picture 9" descr="KidWalking04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14800" y="2114550"/>
            <a:ext cx="999744" cy="1621536"/>
          </a:xfrm>
          <a:prstGeom prst="rect">
            <a:avLst/>
          </a:prstGeom>
        </p:spPr>
      </p:pic>
      <p:pic>
        <p:nvPicPr>
          <p:cNvPr id="11" name="Picture 10" descr="KidWalking0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48000" y="2190750"/>
            <a:ext cx="917448" cy="1548384"/>
          </a:xfrm>
          <a:prstGeom prst="rect">
            <a:avLst/>
          </a:prstGeom>
        </p:spPr>
      </p:pic>
      <p:pic>
        <p:nvPicPr>
          <p:cNvPr id="12" name="Picture 11" descr="Kids Walking 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77000" y="2190750"/>
            <a:ext cx="832104" cy="1639824"/>
          </a:xfrm>
          <a:prstGeom prst="rect">
            <a:avLst/>
          </a:prstGeom>
        </p:spPr>
      </p:pic>
      <p:pic>
        <p:nvPicPr>
          <p:cNvPr id="13" name="Picture 12" descr="KidWalking01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05000" y="2190750"/>
            <a:ext cx="978408" cy="1496568"/>
          </a:xfrm>
          <a:prstGeom prst="rect">
            <a:avLst/>
          </a:prstGeom>
        </p:spPr>
      </p:pic>
      <p:pic>
        <p:nvPicPr>
          <p:cNvPr id="15" name="Picture 14" descr="KidWalking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90750"/>
            <a:ext cx="1143000" cy="14584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F76336-11DC-E347-A9C1-5F820E0B04CC}"/>
              </a:ext>
            </a:extLst>
          </p:cNvPr>
          <p:cNvSpPr txBox="1"/>
          <p:nvPr/>
        </p:nvSpPr>
        <p:spPr>
          <a:xfrm>
            <a:off x="121145" y="4629150"/>
            <a:ext cx="227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Chapter 13 – The Goal</a:t>
            </a:r>
          </a:p>
        </p:txBody>
      </p:sp>
    </p:spTree>
    <p:extLst>
      <p:ext uri="{BB962C8B-B14F-4D97-AF65-F5344CB8AC3E}">
        <p14:creationId xmlns:p14="http://schemas.microsoft.com/office/powerpoint/2010/main" val="3912833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'The Phoenix Project' &amp; 'The Goal’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495800" y="2571750"/>
            <a:ext cx="6301612" cy="685800"/>
          </a:xfrm>
        </p:spPr>
        <p:txBody>
          <a:bodyPr>
            <a:normAutofit fontScale="25000" lnSpcReduction="20000"/>
          </a:bodyPr>
          <a:lstStyle/>
          <a:p>
            <a:endParaRPr lang="en-US" sz="8000" i="1" dirty="0"/>
          </a:p>
          <a:p>
            <a:r>
              <a:rPr lang="en-US" sz="8000" dirty="0"/>
              <a:t>@LlewellynFalco </a:t>
            </a:r>
            <a:br>
              <a:rPr lang="en-US" sz="5100" dirty="0"/>
            </a:br>
            <a:endParaRPr lang="en-US" dirty="0"/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28600" y="1504950"/>
            <a:ext cx="29076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Lessons learned from </a:t>
            </a:r>
          </a:p>
        </p:txBody>
      </p:sp>
    </p:spTree>
    <p:extLst>
      <p:ext uri="{BB962C8B-B14F-4D97-AF65-F5344CB8AC3E}">
        <p14:creationId xmlns:p14="http://schemas.microsoft.com/office/powerpoint/2010/main" val="776490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KidWalking0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86000" y="3105150"/>
            <a:ext cx="380122" cy="631123"/>
          </a:xfrm>
          <a:prstGeom prst="rect">
            <a:avLst/>
          </a:prstGeom>
        </p:spPr>
      </p:pic>
      <p:pic>
        <p:nvPicPr>
          <p:cNvPr id="10" name="Picture 9" descr="KidWalking04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67200" y="3181350"/>
            <a:ext cx="395810" cy="641984"/>
          </a:xfrm>
          <a:prstGeom prst="rect">
            <a:avLst/>
          </a:prstGeom>
        </p:spPr>
      </p:pic>
      <p:pic>
        <p:nvPicPr>
          <p:cNvPr id="11" name="Picture 10" descr="KidWalking0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05000" y="3105150"/>
            <a:ext cx="363228" cy="613022"/>
          </a:xfrm>
          <a:prstGeom prst="rect">
            <a:avLst/>
          </a:prstGeom>
        </p:spPr>
      </p:pic>
      <p:pic>
        <p:nvPicPr>
          <p:cNvPr id="12" name="Picture 11" descr="Kids Walking 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91400" y="3181350"/>
            <a:ext cx="329439" cy="649224"/>
          </a:xfrm>
          <a:prstGeom prst="rect">
            <a:avLst/>
          </a:prstGeom>
        </p:spPr>
      </p:pic>
      <p:pic>
        <p:nvPicPr>
          <p:cNvPr id="13" name="Picture 12" descr="KidWalking01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33129" y="3124457"/>
            <a:ext cx="387362" cy="592507"/>
          </a:xfrm>
          <a:prstGeom prst="rect">
            <a:avLst/>
          </a:prstGeom>
        </p:spPr>
      </p:pic>
      <p:pic>
        <p:nvPicPr>
          <p:cNvPr id="7" name="Picture 6" descr="KidWalking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381" y="3148677"/>
            <a:ext cx="426385" cy="54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91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KidWalking0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5278" y="2931227"/>
            <a:ext cx="380122" cy="631123"/>
          </a:xfrm>
          <a:prstGeom prst="rect">
            <a:avLst/>
          </a:prstGeom>
        </p:spPr>
      </p:pic>
      <p:pic>
        <p:nvPicPr>
          <p:cNvPr id="10" name="Picture 9" descr="KidWalking04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86800" y="3181350"/>
            <a:ext cx="395810" cy="641984"/>
          </a:xfrm>
          <a:prstGeom prst="rect">
            <a:avLst/>
          </a:prstGeom>
        </p:spPr>
      </p:pic>
      <p:pic>
        <p:nvPicPr>
          <p:cNvPr id="11" name="Picture 10" descr="KidWalking0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05000" y="3105150"/>
            <a:ext cx="363228" cy="613022"/>
          </a:xfrm>
          <a:prstGeom prst="rect">
            <a:avLst/>
          </a:prstGeom>
        </p:spPr>
      </p:pic>
      <p:pic>
        <p:nvPicPr>
          <p:cNvPr id="12" name="Picture 11" descr="Kids Walking 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67400" y="3105150"/>
            <a:ext cx="329439" cy="649224"/>
          </a:xfrm>
          <a:prstGeom prst="rect">
            <a:avLst/>
          </a:prstGeom>
        </p:spPr>
      </p:pic>
      <p:pic>
        <p:nvPicPr>
          <p:cNvPr id="13" name="Picture 12" descr="KidWalking01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05200" y="3105150"/>
            <a:ext cx="387362" cy="592507"/>
          </a:xfrm>
          <a:prstGeom prst="rect">
            <a:avLst/>
          </a:prstGeom>
        </p:spPr>
      </p:pic>
      <p:pic>
        <p:nvPicPr>
          <p:cNvPr id="7" name="Picture 6" descr="KidWalking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8950"/>
            <a:ext cx="426385" cy="54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533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KidWalking02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05400" y="2038350"/>
            <a:ext cx="960120" cy="1594104"/>
          </a:xfrm>
          <a:prstGeom prst="rect">
            <a:avLst/>
          </a:prstGeom>
        </p:spPr>
      </p:pic>
      <p:pic>
        <p:nvPicPr>
          <p:cNvPr id="10" name="Picture 9" descr="KidWalking04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67200" y="2038350"/>
            <a:ext cx="999744" cy="1621536"/>
          </a:xfrm>
          <a:prstGeom prst="rect">
            <a:avLst/>
          </a:prstGeom>
        </p:spPr>
      </p:pic>
      <p:pic>
        <p:nvPicPr>
          <p:cNvPr id="11" name="Picture 10" descr="KidWalking0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29000" y="2038350"/>
            <a:ext cx="917448" cy="1548384"/>
          </a:xfrm>
          <a:prstGeom prst="rect">
            <a:avLst/>
          </a:prstGeom>
        </p:spPr>
      </p:pic>
      <p:pic>
        <p:nvPicPr>
          <p:cNvPr id="12" name="Picture 11" descr="Kids Walking 1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00200" y="2038350"/>
            <a:ext cx="832104" cy="1639824"/>
          </a:xfrm>
          <a:prstGeom prst="rect">
            <a:avLst/>
          </a:prstGeom>
        </p:spPr>
      </p:pic>
      <p:pic>
        <p:nvPicPr>
          <p:cNvPr id="13" name="Picture 12" descr="KidWalking01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14600" y="1962150"/>
            <a:ext cx="978408" cy="1496568"/>
          </a:xfrm>
          <a:prstGeom prst="rect">
            <a:avLst/>
          </a:prstGeom>
        </p:spPr>
      </p:pic>
      <p:pic>
        <p:nvPicPr>
          <p:cNvPr id="2" name="Picture 1" descr="KidWalking06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148688"/>
            <a:ext cx="1143000" cy="1458468"/>
          </a:xfrm>
          <a:prstGeom prst="rect">
            <a:avLst/>
          </a:prstGeom>
        </p:spPr>
      </p:pic>
      <p:pic>
        <p:nvPicPr>
          <p:cNvPr id="3" name="Online Media 2" descr="The Phoenix Project - Herbies pack">
            <a:hlinkClick r:id="" action="ppaction://media"/>
            <a:extLst>
              <a:ext uri="{FF2B5EF4-FFF2-40B4-BE49-F238E27FC236}">
                <a16:creationId xmlns:a16="http://schemas.microsoft.com/office/drawing/2014/main" id="{DC6CEC3F-8E29-A742-99A5-4B1DBBA523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763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6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3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0"/>
            <a:ext cx="7772400" cy="5086350"/>
          </a:xfrm>
        </p:spPr>
        <p:txBody>
          <a:bodyPr anchor="ctr">
            <a:noAutofit/>
          </a:bodyPr>
          <a:lstStyle/>
          <a:p>
            <a:pPr algn="ctr"/>
            <a:r>
              <a:rPr lang="en-US" sz="8000" dirty="0"/>
              <a:t>Theory of constraints</a:t>
            </a:r>
          </a:p>
        </p:txBody>
      </p:sp>
    </p:spTree>
    <p:extLst>
      <p:ext uri="{BB962C8B-B14F-4D97-AF65-F5344CB8AC3E}">
        <p14:creationId xmlns:p14="http://schemas.microsoft.com/office/powerpoint/2010/main" val="4056785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>
          <a:xfrm>
            <a:off x="304800" y="0"/>
            <a:ext cx="8229600" cy="5143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cap="none" dirty="0">
                <a:latin typeface="Calibri"/>
                <a:cs typeface="Calibri"/>
              </a:rPr>
              <a:t>Brent works for </a:t>
            </a:r>
            <a:r>
              <a:rPr lang="en-US" sz="1800" cap="none" dirty="0" err="1">
                <a:latin typeface="Calibri"/>
                <a:cs typeface="Calibri"/>
              </a:rPr>
              <a:t>wes</a:t>
            </a:r>
            <a:r>
              <a:rPr lang="en-US" sz="1800" cap="none" dirty="0">
                <a:latin typeface="Calibri"/>
                <a:cs typeface="Calibri"/>
              </a:rPr>
              <a:t>. He’s always in the middle of the important projects</a:t>
            </a:r>
          </a:p>
          <a:p>
            <a:pPr algn="ctr"/>
            <a:r>
              <a:rPr lang="en-US" sz="1800" cap="none" dirty="0">
                <a:latin typeface="Calibri"/>
                <a:cs typeface="Calibri"/>
              </a:rPr>
              <a:t>that IT is working on. I’ve worked with him many times. He’s definitely</a:t>
            </a:r>
          </a:p>
          <a:p>
            <a:pPr algn="ctr"/>
            <a:r>
              <a:rPr lang="en-US" sz="1800" cap="none" dirty="0">
                <a:latin typeface="Calibri"/>
                <a:cs typeface="Calibri"/>
              </a:rPr>
              <a:t>a smart guy but can be intimidating because of how much he</a:t>
            </a:r>
          </a:p>
          <a:p>
            <a:pPr algn="ctr"/>
            <a:r>
              <a:rPr lang="en-US" sz="1800" cap="none" dirty="0">
                <a:latin typeface="Calibri"/>
                <a:cs typeface="Calibri"/>
              </a:rPr>
              <a:t>knows. What makes it worse is that he’s right most of the time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AADA2023-2FCF-C04B-B496-E10E84096E7B}"/>
              </a:ext>
            </a:extLst>
          </p:cNvPr>
          <p:cNvSpPr txBox="1">
            <a:spLocks/>
          </p:cNvSpPr>
          <p:nvPr/>
        </p:nvSpPr>
        <p:spPr>
          <a:xfrm>
            <a:off x="3124200" y="1352550"/>
            <a:ext cx="2819400" cy="666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cap="none" dirty="0"/>
              <a:t>Brent</a:t>
            </a:r>
            <a:endParaRPr lang="en-US" sz="1800" cap="none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210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0"/>
            <a:ext cx="7772400" cy="5086350"/>
          </a:xfrm>
        </p:spPr>
        <p:txBody>
          <a:bodyPr anchor="ctr">
            <a:noAutofit/>
          </a:bodyPr>
          <a:lstStyle/>
          <a:p>
            <a:pPr algn="ctr"/>
            <a:r>
              <a:rPr lang="en-US" sz="8000" dirty="0"/>
              <a:t>The Goal</a:t>
            </a:r>
            <a:br>
              <a:rPr lang="en-US" sz="8000" dirty="0"/>
            </a:br>
            <a:r>
              <a:rPr lang="en-US" sz="8000" dirty="0"/>
              <a:t>Money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5A1552-9A66-D54A-AC0F-BD4518F31590}"/>
              </a:ext>
            </a:extLst>
          </p:cNvPr>
          <p:cNvSpPr txBox="1"/>
          <p:nvPr/>
        </p:nvSpPr>
        <p:spPr>
          <a:xfrm>
            <a:off x="4192672" y="2017752"/>
            <a:ext cx="6062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>
              <a:spcBef>
                <a:spcPct val="0"/>
              </a:spcBef>
            </a:pPr>
            <a:r>
              <a:rPr lang="en-US" sz="6000" b="1" cap="all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4049708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885950"/>
            <a:ext cx="7772400" cy="1276350"/>
          </a:xfrm>
        </p:spPr>
        <p:txBody>
          <a:bodyPr anchor="ctr">
            <a:noAutofit/>
          </a:bodyPr>
          <a:lstStyle/>
          <a:p>
            <a:pPr algn="ctr"/>
            <a:r>
              <a:rPr lang="en-US" sz="8000" dirty="0"/>
              <a:t>Inventory</a:t>
            </a:r>
          </a:p>
        </p:txBody>
      </p:sp>
      <p:sp>
        <p:nvSpPr>
          <p:cNvPr id="2" name="Up Arrow 1"/>
          <p:cNvSpPr/>
          <p:nvPr/>
        </p:nvSpPr>
        <p:spPr>
          <a:xfrm>
            <a:off x="7772400" y="1123950"/>
            <a:ext cx="457200" cy="609600"/>
          </a:xfrm>
          <a:prstGeom prst="upArrow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Up Arrow 4"/>
          <p:cNvSpPr/>
          <p:nvPr/>
        </p:nvSpPr>
        <p:spPr>
          <a:xfrm rot="10800000">
            <a:off x="5943600" y="3562350"/>
            <a:ext cx="457200" cy="609600"/>
          </a:xfrm>
          <a:prstGeom prst="upArrow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p Arrow 5"/>
          <p:cNvSpPr/>
          <p:nvPr/>
        </p:nvSpPr>
        <p:spPr>
          <a:xfrm rot="10800000">
            <a:off x="7162800" y="2343150"/>
            <a:ext cx="457200" cy="609600"/>
          </a:xfrm>
          <a:prstGeom prst="upArrow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533400" y="819150"/>
            <a:ext cx="77724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/>
              <a:t>Throughput</a:t>
            </a: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457200" y="3028950"/>
            <a:ext cx="7772400" cy="1390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/>
              <a:t>Costs</a:t>
            </a:r>
          </a:p>
        </p:txBody>
      </p:sp>
    </p:spTree>
    <p:extLst>
      <p:ext uri="{BB962C8B-B14F-4D97-AF65-F5344CB8AC3E}">
        <p14:creationId xmlns:p14="http://schemas.microsoft.com/office/powerpoint/2010/main" val="177272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" grpId="0" animBg="1"/>
      <p:bldP spid="5" grpId="0" animBg="1"/>
      <p:bldP spid="6" grpId="0" animBg="1"/>
      <p:bldP spid="7" grpId="0" build="p"/>
      <p:bldP spid="8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1123950"/>
            <a:ext cx="84582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533400">
              <a:buFontTx/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Alex</a:t>
            </a:r>
            <a:r>
              <a:rPr lang="en-US" sz="2400" dirty="0"/>
              <a:t> – </a:t>
            </a:r>
            <a:r>
              <a:rPr lang="ja-JP" altLang="en-US" sz="2400" dirty="0">
                <a:latin typeface="Arial"/>
              </a:rPr>
              <a:t>“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Robots increased productivity by 36% in one department</a:t>
            </a:r>
            <a:r>
              <a:rPr lang="ja-JP" altLang="en-US" sz="2400" dirty="0">
                <a:latin typeface="Arial"/>
              </a:rPr>
              <a:t>”</a:t>
            </a:r>
            <a:endParaRPr lang="en-US" sz="2400" dirty="0"/>
          </a:p>
          <a:p>
            <a:pPr marL="533400" indent="-533400">
              <a:buFontTx/>
              <a:buNone/>
            </a:pPr>
            <a:r>
              <a:rPr lang="en-US" sz="2400" dirty="0">
                <a:solidFill>
                  <a:schemeClr val="accent2"/>
                </a:solidFill>
              </a:rPr>
              <a:t>Jonah</a:t>
            </a:r>
            <a:r>
              <a:rPr lang="en-US" sz="2400" dirty="0"/>
              <a:t> – 	</a:t>
            </a:r>
            <a:r>
              <a:rPr lang="ja-JP" altLang="en-US" sz="2400" dirty="0">
                <a:latin typeface="Arial"/>
              </a:rPr>
              <a:t>“</a:t>
            </a:r>
            <a:r>
              <a:rPr lang="en-US" sz="2400" dirty="0">
                <a:solidFill>
                  <a:schemeClr val="accent2"/>
                </a:solidFill>
              </a:rPr>
              <a:t>Are plant inventories down?</a:t>
            </a:r>
            <a:r>
              <a:rPr lang="ja-JP" altLang="en-US" sz="2400" dirty="0">
                <a:latin typeface="Arial"/>
              </a:rPr>
              <a:t>”</a:t>
            </a:r>
            <a:r>
              <a:rPr lang="en-US" sz="2400" dirty="0"/>
              <a:t> : 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No</a:t>
            </a:r>
          </a:p>
          <a:p>
            <a:pPr marL="533400" indent="-533400">
              <a:buFontTx/>
              <a:buNone/>
            </a:pPr>
            <a:r>
              <a:rPr lang="en-US" sz="2400" dirty="0"/>
              <a:t>			</a:t>
            </a:r>
            <a:r>
              <a:rPr lang="ja-JP" altLang="en-US" sz="2400" dirty="0">
                <a:latin typeface="Arial"/>
              </a:rPr>
              <a:t>“</a:t>
            </a:r>
            <a:r>
              <a:rPr lang="en-US" sz="2400" dirty="0">
                <a:solidFill>
                  <a:schemeClr val="accent2"/>
                </a:solidFill>
              </a:rPr>
              <a:t>Is employee expense less?</a:t>
            </a:r>
            <a:r>
              <a:rPr lang="ja-JP" altLang="en-US" sz="2400" dirty="0">
                <a:latin typeface="Arial"/>
              </a:rPr>
              <a:t>”</a:t>
            </a:r>
            <a:r>
              <a:rPr lang="en-US" sz="2400" dirty="0"/>
              <a:t>  : 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No</a:t>
            </a:r>
          </a:p>
          <a:p>
            <a:pPr marL="533400" indent="-533400">
              <a:buFontTx/>
              <a:buNone/>
            </a:pPr>
            <a:r>
              <a:rPr lang="en-US" sz="2400" dirty="0"/>
              <a:t>                 	</a:t>
            </a:r>
            <a:r>
              <a:rPr lang="ja-JP" altLang="en-US" sz="2400" dirty="0">
                <a:latin typeface="Arial"/>
              </a:rPr>
              <a:t>“</a:t>
            </a:r>
            <a:r>
              <a:rPr lang="en-US" sz="2400" dirty="0">
                <a:solidFill>
                  <a:schemeClr val="accent2"/>
                </a:solidFill>
              </a:rPr>
              <a:t>Shipping more product?</a:t>
            </a:r>
            <a:r>
              <a:rPr lang="ja-JP" altLang="en-US" sz="2400" dirty="0">
                <a:latin typeface="Arial"/>
              </a:rPr>
              <a:t>”</a:t>
            </a:r>
            <a:r>
              <a:rPr lang="en-US" sz="2400" dirty="0"/>
              <a:t>: 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No</a:t>
            </a:r>
          </a:p>
          <a:p>
            <a:pPr marL="533400" indent="-533400">
              <a:buFontTx/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Alex</a:t>
            </a:r>
            <a:r>
              <a:rPr lang="en-US" sz="2400" dirty="0"/>
              <a:t> – </a:t>
            </a:r>
            <a:r>
              <a:rPr lang="ja-JP" altLang="en-US" sz="2400">
                <a:latin typeface="Arial"/>
              </a:rPr>
              <a:t>“</a:t>
            </a:r>
            <a:r>
              <a:rPr lang="en-US" altLang="ja-JP" sz="2400" dirty="0">
                <a:solidFill>
                  <a:schemeClr val="accent1">
                    <a:lumMod val="75000"/>
                  </a:schemeClr>
                </a:solidFill>
              </a:rPr>
              <a:t>…but we m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ust keep robots running to maintain efficiencies</a:t>
            </a:r>
            <a:r>
              <a:rPr lang="ja-JP" altLang="en-US" sz="2400">
                <a:latin typeface="Arial"/>
              </a:rPr>
              <a:t>”</a:t>
            </a:r>
            <a:endParaRPr lang="en-US" sz="2400" dirty="0"/>
          </a:p>
          <a:p>
            <a:pPr marL="533400" indent="-533400">
              <a:buFontTx/>
              <a:buNone/>
            </a:pPr>
            <a:r>
              <a:rPr lang="en-US" sz="2400" dirty="0">
                <a:solidFill>
                  <a:schemeClr val="accent2"/>
                </a:solidFill>
              </a:rPr>
              <a:t>Jonah</a:t>
            </a:r>
            <a:r>
              <a:rPr lang="en-US" sz="2400" dirty="0"/>
              <a:t> – </a:t>
            </a:r>
            <a:r>
              <a:rPr lang="ja-JP" altLang="en-US" sz="2400">
                <a:latin typeface="Arial"/>
              </a:rPr>
              <a:t>“</a:t>
            </a:r>
            <a:r>
              <a:rPr lang="en-US" altLang="ja-JP" sz="2400" dirty="0">
                <a:solidFill>
                  <a:schemeClr val="accent2"/>
                </a:solidFill>
              </a:rPr>
              <a:t>Then </a:t>
            </a:r>
            <a:r>
              <a:rPr lang="en-US" altLang="ja-JP" sz="2400" b="1" dirty="0">
                <a:solidFill>
                  <a:schemeClr val="accent2"/>
                </a:solidFill>
              </a:rPr>
              <a:t>i</a:t>
            </a:r>
            <a:r>
              <a:rPr lang="en-US" sz="2400" b="1" dirty="0">
                <a:solidFill>
                  <a:schemeClr val="accent2"/>
                </a:solidFill>
              </a:rPr>
              <a:t>nventories</a:t>
            </a:r>
            <a:r>
              <a:rPr lang="en-US" sz="2400" dirty="0">
                <a:solidFill>
                  <a:schemeClr val="accent2"/>
                </a:solidFill>
              </a:rPr>
              <a:t> must be sky </a:t>
            </a:r>
            <a:r>
              <a:rPr lang="en-US" sz="2400" b="1" dirty="0">
                <a:solidFill>
                  <a:schemeClr val="accent2"/>
                </a:solidFill>
              </a:rPr>
              <a:t>high</a:t>
            </a:r>
          </a:p>
          <a:p>
            <a:pPr marL="533400" indent="-533400">
              <a:buFontTx/>
              <a:buNone/>
            </a:pPr>
            <a:r>
              <a:rPr lang="en-US" sz="2400" b="1" dirty="0">
                <a:solidFill>
                  <a:schemeClr val="accent2"/>
                </a:solidFill>
              </a:rPr>
              <a:t>                  </a:t>
            </a:r>
            <a:r>
              <a:rPr lang="en-US" sz="2400" dirty="0">
                <a:solidFill>
                  <a:schemeClr val="accent2"/>
                </a:solidFill>
              </a:rPr>
              <a:t> and </a:t>
            </a:r>
            <a:r>
              <a:rPr lang="en-US" sz="2400" b="1" dirty="0">
                <a:solidFill>
                  <a:schemeClr val="accent2"/>
                </a:solidFill>
              </a:rPr>
              <a:t>orders</a:t>
            </a:r>
            <a:r>
              <a:rPr lang="en-US" sz="2400" dirty="0">
                <a:solidFill>
                  <a:schemeClr val="accent2"/>
                </a:solidFill>
              </a:rPr>
              <a:t> must be </a:t>
            </a:r>
            <a:r>
              <a:rPr lang="en-US" sz="2400" b="1" dirty="0">
                <a:solidFill>
                  <a:schemeClr val="accent2"/>
                </a:solidFill>
              </a:rPr>
              <a:t>late</a:t>
            </a:r>
            <a:r>
              <a:rPr lang="en-US" sz="2400" dirty="0">
                <a:solidFill>
                  <a:schemeClr val="accent2"/>
                </a:solidFill>
              </a:rPr>
              <a:t>.</a:t>
            </a:r>
            <a:r>
              <a:rPr lang="ja-JP" altLang="en-US" sz="2400" dirty="0">
                <a:latin typeface="Arial"/>
              </a:rPr>
              <a:t>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718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1809750"/>
            <a:ext cx="8001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 any improvement</a:t>
            </a:r>
          </a:p>
          <a:p>
            <a:pPr algn="ctr"/>
            <a:r>
              <a:rPr lang="en-US" sz="3200" b="1" dirty="0"/>
              <a:t>not made at the constraint is just an </a:t>
            </a:r>
            <a:r>
              <a:rPr lang="en-US" sz="3200" b="1" i="1" dirty="0"/>
              <a:t>illusion</a:t>
            </a:r>
          </a:p>
        </p:txBody>
      </p:sp>
    </p:spTree>
    <p:extLst>
      <p:ext uri="{BB962C8B-B14F-4D97-AF65-F5344CB8AC3E}">
        <p14:creationId xmlns:p14="http://schemas.microsoft.com/office/powerpoint/2010/main" val="2305250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>
          <a:xfrm>
            <a:off x="762000" y="0"/>
            <a:ext cx="7772400" cy="5143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5 Focusing STEPS</a:t>
            </a:r>
          </a:p>
          <a:p>
            <a:r>
              <a:rPr lang="en-US" dirty="0">
                <a:effectLst/>
              </a:rPr>
              <a:t>IDENTIFY </a:t>
            </a:r>
            <a:r>
              <a:rPr lang="en-US" sz="1800" b="0" dirty="0">
                <a:effectLst/>
              </a:rPr>
              <a:t>the system's constraint.</a:t>
            </a:r>
          </a:p>
          <a:p>
            <a:r>
              <a:rPr lang="en-US" dirty="0">
                <a:effectLst/>
              </a:rPr>
              <a:t>EXPLOIT </a:t>
            </a:r>
            <a:r>
              <a:rPr lang="en-US" sz="1800" b="0" dirty="0">
                <a:effectLst/>
              </a:rPr>
              <a:t>the constraint.</a:t>
            </a:r>
          </a:p>
          <a:p>
            <a:r>
              <a:rPr lang="en-US" dirty="0">
                <a:effectLst/>
              </a:rPr>
              <a:t>SUBORDINATE</a:t>
            </a:r>
            <a:r>
              <a:rPr lang="en-US" b="0" dirty="0">
                <a:effectLst/>
              </a:rPr>
              <a:t> </a:t>
            </a:r>
            <a:r>
              <a:rPr lang="en-US" sz="1800" b="0" dirty="0">
                <a:effectLst/>
              </a:rPr>
              <a:t>everything else to the constraint.</a:t>
            </a:r>
          </a:p>
          <a:p>
            <a:r>
              <a:rPr lang="en-US" dirty="0">
                <a:effectLst/>
              </a:rPr>
              <a:t>ELEVATE</a:t>
            </a:r>
            <a:r>
              <a:rPr lang="en-US" b="0" dirty="0">
                <a:effectLst/>
              </a:rPr>
              <a:t> </a:t>
            </a:r>
            <a:r>
              <a:rPr lang="en-US" sz="1800" b="0" dirty="0">
                <a:effectLst/>
              </a:rPr>
              <a:t>the constraint.</a:t>
            </a:r>
          </a:p>
          <a:p>
            <a:r>
              <a:rPr lang="en-US" dirty="0">
                <a:effectLst/>
              </a:rPr>
              <a:t>PREVENT INERTIA </a:t>
            </a:r>
            <a:r>
              <a:rPr lang="en-US" sz="1800" b="0" dirty="0">
                <a:effectLst/>
              </a:rPr>
              <a:t>from becoming the constraint!</a:t>
            </a:r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53457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578DC65-E556-A24A-AFCE-8F159018E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71800" y="830244"/>
            <a:ext cx="3483012" cy="34830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142AC3-CC94-DA4F-AC56-78A32A280308}"/>
              </a:ext>
            </a:extLst>
          </p:cNvPr>
          <p:cNvSpPr/>
          <p:nvPr/>
        </p:nvSpPr>
        <p:spPr>
          <a:xfrm>
            <a:off x="3305754" y="482115"/>
            <a:ext cx="2738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lfal.co</a:t>
            </a:r>
            <a:r>
              <a:rPr lang="en-US" dirty="0"/>
              <a:t>/</a:t>
            </a:r>
            <a:r>
              <a:rPr lang="en-US" dirty="0" err="1"/>
              <a:t>PhoenixGoal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269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B461D8E-EFCD-9A4A-ADD3-82B2D3FD2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" y="0"/>
            <a:ext cx="39592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CAA30AC-6648-E442-A788-057073C02655}"/>
              </a:ext>
            </a:extLst>
          </p:cNvPr>
          <p:cNvGrpSpPr/>
          <p:nvPr/>
        </p:nvGrpSpPr>
        <p:grpSpPr>
          <a:xfrm>
            <a:off x="5410200" y="139700"/>
            <a:ext cx="3657600" cy="4343400"/>
            <a:chOff x="5410200" y="139700"/>
            <a:chExt cx="3657600" cy="4343400"/>
          </a:xfrm>
        </p:grpSpPr>
        <p:pic>
          <p:nvPicPr>
            <p:cNvPr id="5" name="Picture 4" descr="Chart, line chart&#10;&#10;Description automatically generated">
              <a:extLst>
                <a:ext uri="{FF2B5EF4-FFF2-40B4-BE49-F238E27FC236}">
                  <a16:creationId xmlns:a16="http://schemas.microsoft.com/office/drawing/2014/main" id="{33EA26E3-1E07-E846-BFD1-2D7CE9DE88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096"/>
            <a:stretch/>
          </p:blipFill>
          <p:spPr>
            <a:xfrm>
              <a:off x="5410200" y="139700"/>
              <a:ext cx="3657600" cy="4343400"/>
            </a:xfrm>
            <a:prstGeom prst="rect">
              <a:avLst/>
            </a:prstGeom>
          </p:spPr>
        </p:pic>
        <p:pic>
          <p:nvPicPr>
            <p:cNvPr id="3" name="Picture 2" descr="Chart, line chart&#10;&#10;Description automatically generated">
              <a:extLst>
                <a:ext uri="{FF2B5EF4-FFF2-40B4-BE49-F238E27FC236}">
                  <a16:creationId xmlns:a16="http://schemas.microsoft.com/office/drawing/2014/main" id="{8231E7D8-B961-1448-996B-0E8C8D41DC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140"/>
            <a:stretch/>
          </p:blipFill>
          <p:spPr>
            <a:xfrm>
              <a:off x="5486400" y="645758"/>
              <a:ext cx="1828800" cy="38227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A349D9E-326E-8F46-A396-F4FBC9C7F280}"/>
                </a:ext>
              </a:extLst>
            </p:cNvPr>
            <p:cNvSpPr txBox="1"/>
            <p:nvPr/>
          </p:nvSpPr>
          <p:spPr>
            <a:xfrm>
              <a:off x="5716111" y="438150"/>
              <a:ext cx="8370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iPhone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D8D84E-7984-0C49-B7BD-5DC9DB124AEA}"/>
              </a:ext>
            </a:extLst>
          </p:cNvPr>
          <p:cNvCxnSpPr/>
          <p:nvPr/>
        </p:nvCxnSpPr>
        <p:spPr>
          <a:xfrm>
            <a:off x="3962400" y="2114550"/>
            <a:ext cx="23603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40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>
          <a:xfrm>
            <a:off x="762000" y="1962150"/>
            <a:ext cx="77724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/>
              <a:t>LEAD Time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9F1E5E-E0D7-A34F-A24B-41CA332B4C32}"/>
              </a:ext>
            </a:extLst>
          </p:cNvPr>
          <p:cNvSpPr/>
          <p:nvPr/>
        </p:nvSpPr>
        <p:spPr>
          <a:xfrm>
            <a:off x="152400" y="4476750"/>
            <a:ext cx="7467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* https://</a:t>
            </a:r>
            <a:r>
              <a:rPr lang="en-US" sz="1100" dirty="0" err="1"/>
              <a:t>www.inc.com</a:t>
            </a:r>
            <a:r>
              <a:rPr lang="en-US" sz="1100" dirty="0"/>
              <a:t>/</a:t>
            </a:r>
            <a:r>
              <a:rPr lang="en-US" sz="1100" dirty="0" err="1"/>
              <a:t>justin-bariso</a:t>
            </a:r>
            <a:r>
              <a:rPr lang="en-US" sz="1100" dirty="0"/>
              <a:t>/elon-musk-takes-customer-complaint-on-twitter-from-idea-to-execution-in-6-days.html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5E7CDCC-6DF2-8E42-B198-838C3A8B8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09550"/>
            <a:ext cx="3062623" cy="1301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8364BF-9009-5C41-9235-D8463E2259F7}"/>
              </a:ext>
            </a:extLst>
          </p:cNvPr>
          <p:cNvSpPr txBox="1"/>
          <p:nvPr/>
        </p:nvSpPr>
        <p:spPr>
          <a:xfrm>
            <a:off x="7391400" y="285750"/>
            <a:ext cx="5549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Saturday</a:t>
            </a:r>
          </a:p>
        </p:txBody>
      </p:sp>
    </p:spTree>
    <p:extLst>
      <p:ext uri="{BB962C8B-B14F-4D97-AF65-F5344CB8AC3E}">
        <p14:creationId xmlns:p14="http://schemas.microsoft.com/office/powerpoint/2010/main" val="320615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>
          <a:xfrm>
            <a:off x="990600" y="1962150"/>
            <a:ext cx="77724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/>
              <a:t>FLOW </a:t>
            </a:r>
          </a:p>
          <a:p>
            <a:pPr algn="ctr"/>
            <a:r>
              <a:rPr lang="en-US" dirty="0"/>
              <a:t>vs.</a:t>
            </a:r>
            <a:r>
              <a:rPr lang="en-US" sz="8000" dirty="0"/>
              <a:t> </a:t>
            </a:r>
          </a:p>
          <a:p>
            <a:pPr algn="ctr"/>
            <a:r>
              <a:rPr lang="en-US" sz="8000" dirty="0"/>
              <a:t>utilization	</a:t>
            </a:r>
          </a:p>
        </p:txBody>
      </p:sp>
    </p:spTree>
    <p:extLst>
      <p:ext uri="{BB962C8B-B14F-4D97-AF65-F5344CB8AC3E}">
        <p14:creationId xmlns:p14="http://schemas.microsoft.com/office/powerpoint/2010/main" val="26985753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>
          <a:xfrm>
            <a:off x="762000" y="1962150"/>
            <a:ext cx="77724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/>
              <a:t>FLOW	</a:t>
            </a:r>
          </a:p>
        </p:txBody>
      </p:sp>
      <p:pic>
        <p:nvPicPr>
          <p:cNvPr id="2" name="Picture 1" descr="china-traffic_2356349b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84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0714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45169658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14" b="14418"/>
          <a:stretch/>
        </p:blipFill>
        <p:spPr>
          <a:xfrm>
            <a:off x="22578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9396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The Goal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914401"/>
            <a:ext cx="8229600" cy="3394472"/>
          </a:xfrm>
        </p:spPr>
        <p:txBody>
          <a:bodyPr>
            <a:normAutofit fontScale="92500" lnSpcReduction="20000"/>
          </a:bodyPr>
          <a:lstStyle/>
          <a:p>
            <a:pPr marL="609600" indent="-609600" algn="ctr">
              <a:buFontTx/>
              <a:buNone/>
            </a:pPr>
            <a:r>
              <a:rPr lang="en-US" sz="2400"/>
              <a:t>Alex</a:t>
            </a:r>
            <a:r>
              <a:rPr lang="ja-JP" altLang="en-US" sz="2400">
                <a:latin typeface="Arial"/>
              </a:rPr>
              <a:t>’</a:t>
            </a:r>
            <a:r>
              <a:rPr lang="en-US" sz="2400"/>
              <a:t>s First Chance to Test the Boy Scout Theory</a:t>
            </a:r>
          </a:p>
          <a:p>
            <a:pPr marL="609600" indent="-609600" algn="ctr">
              <a:buFontTx/>
              <a:buNone/>
            </a:pPr>
            <a:endParaRPr lang="en-US" sz="2400"/>
          </a:p>
          <a:p>
            <a:pPr marL="609600" indent="-609600" algn="ctr">
              <a:buFontTx/>
              <a:buNone/>
            </a:pPr>
            <a:endParaRPr lang="en-US" sz="2400"/>
          </a:p>
          <a:p>
            <a:pPr marL="609600" indent="-609600">
              <a:buFontTx/>
              <a:buNone/>
            </a:pPr>
            <a:endParaRPr lang="en-US" sz="2400"/>
          </a:p>
          <a:p>
            <a:pPr marL="609600" indent="-609600">
              <a:buFontTx/>
              <a:buNone/>
            </a:pPr>
            <a:r>
              <a:rPr lang="en-US" sz="2400"/>
              <a:t>Expectation:</a:t>
            </a:r>
          </a:p>
          <a:p>
            <a:pPr marL="609600" indent="-609600">
              <a:buFontTx/>
              <a:buNone/>
            </a:pPr>
            <a:endParaRPr lang="en-US" sz="2400"/>
          </a:p>
          <a:p>
            <a:pPr marL="609600" indent="-609600">
              <a:buFontTx/>
              <a:buNone/>
            </a:pPr>
            <a:endParaRPr lang="en-US" sz="2400"/>
          </a:p>
          <a:p>
            <a:pPr marL="609600" indent="-609600">
              <a:buFontTx/>
              <a:buNone/>
            </a:pPr>
            <a:endParaRPr lang="en-US" sz="2400"/>
          </a:p>
          <a:p>
            <a:pPr marL="609600" indent="-609600">
              <a:buFontTx/>
              <a:buNone/>
            </a:pPr>
            <a:endParaRPr lang="en-US" sz="2400"/>
          </a:p>
          <a:p>
            <a:pPr marL="609600" indent="-609600" algn="ctr">
              <a:buFontTx/>
              <a:buNone/>
            </a:pPr>
            <a:r>
              <a:rPr lang="en-US" sz="2400"/>
              <a:t>Hourly Part Count</a:t>
            </a:r>
          </a:p>
          <a:p>
            <a:pPr marL="609600" indent="-609600" algn="ctr">
              <a:buFontTx/>
              <a:buNone/>
            </a:pPr>
            <a:endParaRPr lang="en-US" sz="2400"/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517526" y="3288506"/>
            <a:ext cx="80930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2400">
              <a:latin typeface="Times New Roman" charset="0"/>
            </a:endParaRPr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1600200" y="1371600"/>
            <a:ext cx="1981200" cy="628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Fabrication</a:t>
            </a:r>
          </a:p>
          <a:p>
            <a:pPr algn="ctr"/>
            <a:r>
              <a:rPr lang="en-US"/>
              <a:t>(25/hour)</a:t>
            </a:r>
          </a:p>
        </p:txBody>
      </p:sp>
      <p:sp>
        <p:nvSpPr>
          <p:cNvPr id="26630" name="Rectangle 6"/>
          <p:cNvSpPr>
            <a:spLocks noChangeArrowheads="1"/>
          </p:cNvSpPr>
          <p:nvPr/>
        </p:nvSpPr>
        <p:spPr bwMode="auto">
          <a:xfrm>
            <a:off x="5486400" y="1371600"/>
            <a:ext cx="1905000" cy="628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Weld</a:t>
            </a:r>
          </a:p>
          <a:p>
            <a:pPr algn="ctr"/>
            <a:r>
              <a:rPr lang="en-US"/>
              <a:t>(25/hour)</a:t>
            </a:r>
          </a:p>
        </p:txBody>
      </p:sp>
      <p:sp>
        <p:nvSpPr>
          <p:cNvPr id="26631" name="Line 7"/>
          <p:cNvSpPr>
            <a:spLocks noChangeShapeType="1"/>
          </p:cNvSpPr>
          <p:nvPr/>
        </p:nvSpPr>
        <p:spPr bwMode="auto">
          <a:xfrm>
            <a:off x="3581400" y="1657350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32" name="Text Box 8"/>
          <p:cNvSpPr txBox="1">
            <a:spLocks noChangeArrowheads="1"/>
          </p:cNvSpPr>
          <p:nvPr/>
        </p:nvSpPr>
        <p:spPr bwMode="auto">
          <a:xfrm>
            <a:off x="3946525" y="1398985"/>
            <a:ext cx="13140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Transfer</a:t>
            </a:r>
          </a:p>
          <a:p>
            <a:r>
              <a:rPr lang="en-US"/>
              <a:t>(once/hour)</a:t>
            </a:r>
          </a:p>
        </p:txBody>
      </p:sp>
      <p:graphicFrame>
        <p:nvGraphicFramePr>
          <p:cNvPr id="26747" name="Group 123"/>
          <p:cNvGraphicFramePr>
            <a:graphicFrameLocks noGrp="1"/>
          </p:cNvGraphicFramePr>
          <p:nvPr>
            <p:ph sz="half" idx="2"/>
          </p:nvPr>
        </p:nvGraphicFramePr>
        <p:xfrm>
          <a:off x="990600" y="2628900"/>
          <a:ext cx="7467600" cy="1222773"/>
        </p:xfrm>
        <a:graphic>
          <a:graphicData uri="http://schemas.openxmlformats.org/drawingml/2006/table">
            <a:tbl>
              <a:tblPr/>
              <a:tblGrid>
                <a:gridCol w="2363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85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72691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 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noon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1:00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2:00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3:00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4:00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041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Fabrication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25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25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25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25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 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041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Welding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 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25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25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25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25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75479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The Goal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914401"/>
            <a:ext cx="8534400" cy="3394472"/>
          </a:xfrm>
        </p:spPr>
        <p:txBody>
          <a:bodyPr>
            <a:normAutofit fontScale="92500" lnSpcReduction="20000"/>
          </a:bodyPr>
          <a:lstStyle/>
          <a:p>
            <a:pPr marL="609600" indent="-609600" algn="ctr">
              <a:buFontTx/>
              <a:buNone/>
            </a:pPr>
            <a:r>
              <a:rPr lang="en-US" sz="2400" dirty="0"/>
              <a:t>Alex</a:t>
            </a:r>
            <a:r>
              <a:rPr lang="ja-JP" altLang="en-US" sz="2400" dirty="0">
                <a:latin typeface="Arial"/>
              </a:rPr>
              <a:t>’</a:t>
            </a:r>
            <a:r>
              <a:rPr lang="en-US" sz="2400" dirty="0"/>
              <a:t>s First Chance to Test the Boy Scout Theory</a:t>
            </a:r>
          </a:p>
          <a:p>
            <a:pPr marL="609600" indent="-609600" algn="ctr">
              <a:buFontTx/>
              <a:buNone/>
            </a:pPr>
            <a:endParaRPr lang="en-US" sz="2400" dirty="0"/>
          </a:p>
          <a:p>
            <a:pPr marL="609600" indent="-609600" algn="ctr">
              <a:buFontTx/>
              <a:buNone/>
            </a:pPr>
            <a:endParaRPr lang="en-US" sz="2400" dirty="0"/>
          </a:p>
          <a:p>
            <a:pPr marL="609600" indent="-609600">
              <a:buFontTx/>
              <a:buNone/>
            </a:pPr>
            <a:endParaRPr lang="en-US" sz="2400" dirty="0"/>
          </a:p>
          <a:p>
            <a:pPr marL="609600" indent="-609600">
              <a:buFontTx/>
              <a:buNone/>
            </a:pPr>
            <a:r>
              <a:rPr lang="en-US" sz="2400" dirty="0"/>
              <a:t>Realization:</a:t>
            </a:r>
          </a:p>
          <a:p>
            <a:pPr marL="609600" indent="-609600">
              <a:buFontTx/>
              <a:buNone/>
            </a:pPr>
            <a:endParaRPr lang="en-US" sz="2400" dirty="0"/>
          </a:p>
          <a:p>
            <a:pPr marL="609600" indent="-609600">
              <a:buFontTx/>
              <a:buNone/>
            </a:pPr>
            <a:endParaRPr lang="en-US" sz="2400" dirty="0"/>
          </a:p>
          <a:p>
            <a:pPr marL="609600" indent="-609600">
              <a:buFontTx/>
              <a:buNone/>
            </a:pPr>
            <a:r>
              <a:rPr lang="en-US" sz="2400" dirty="0"/>
              <a:t>                                                                                                                            100</a:t>
            </a:r>
          </a:p>
          <a:p>
            <a:pPr marL="609600" indent="-609600">
              <a:buFontTx/>
              <a:buNone/>
            </a:pPr>
            <a:r>
              <a:rPr lang="en-US" sz="2400" dirty="0"/>
              <a:t>                                                                                                                             90</a:t>
            </a:r>
          </a:p>
          <a:p>
            <a:pPr marL="609600" indent="-609600" algn="ctr">
              <a:buFontTx/>
              <a:buNone/>
            </a:pPr>
            <a:r>
              <a:rPr lang="en-US" sz="2400" dirty="0"/>
              <a:t>Hourly Part Count</a:t>
            </a:r>
          </a:p>
          <a:p>
            <a:pPr marL="609600" indent="-609600" algn="ctr">
              <a:buFontTx/>
              <a:buNone/>
            </a:pPr>
            <a:endParaRPr lang="en-US" sz="2400" dirty="0"/>
          </a:p>
        </p:txBody>
      </p:sp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8077200" y="3288506"/>
            <a:ext cx="53340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 sz="2400">
              <a:latin typeface="Times New Roman" charset="0"/>
            </a:endParaRP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1600200" y="1371600"/>
            <a:ext cx="1981200" cy="628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Fabrication</a:t>
            </a:r>
          </a:p>
          <a:p>
            <a:pPr algn="ctr"/>
            <a:r>
              <a:rPr lang="en-US"/>
              <a:t>(25/hour)</a:t>
            </a: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5486400" y="1371600"/>
            <a:ext cx="1905000" cy="628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Weld</a:t>
            </a:r>
          </a:p>
          <a:p>
            <a:pPr algn="ctr"/>
            <a:r>
              <a:rPr lang="en-US"/>
              <a:t>(25/hour)</a:t>
            </a:r>
          </a:p>
        </p:txBody>
      </p:sp>
      <p:sp>
        <p:nvSpPr>
          <p:cNvPr id="28679" name="Line 7"/>
          <p:cNvSpPr>
            <a:spLocks noChangeShapeType="1"/>
          </p:cNvSpPr>
          <p:nvPr/>
        </p:nvSpPr>
        <p:spPr bwMode="auto">
          <a:xfrm>
            <a:off x="3581400" y="1657350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3946525" y="1398985"/>
            <a:ext cx="13140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Transfer</a:t>
            </a:r>
          </a:p>
          <a:p>
            <a:r>
              <a:rPr lang="en-US"/>
              <a:t>(once/hour)</a:t>
            </a:r>
          </a:p>
        </p:txBody>
      </p:sp>
      <p:graphicFrame>
        <p:nvGraphicFramePr>
          <p:cNvPr id="28681" name="Group 9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07354063"/>
              </p:ext>
            </p:extLst>
          </p:nvPr>
        </p:nvGraphicFramePr>
        <p:xfrm>
          <a:off x="838200" y="2720577"/>
          <a:ext cx="7467600" cy="1222773"/>
        </p:xfrm>
        <a:graphic>
          <a:graphicData uri="http://schemas.openxmlformats.org/drawingml/2006/table">
            <a:tbl>
              <a:tblPr/>
              <a:tblGrid>
                <a:gridCol w="2363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85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72691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 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noon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1:00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2:00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3:00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4:00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041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Fabrication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19</a:t>
                      </a: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21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28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32</a:t>
                      </a: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 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041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Welding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 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19</a:t>
                      </a: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21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25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25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60863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8000" dirty="0"/>
              <a:t>Sales</a:t>
            </a:r>
          </a:p>
        </p:txBody>
      </p:sp>
    </p:spTree>
    <p:extLst>
      <p:ext uri="{BB962C8B-B14F-4D97-AF65-F5344CB8AC3E}">
        <p14:creationId xmlns:p14="http://schemas.microsoft.com/office/powerpoint/2010/main" val="26034273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8000" dirty="0"/>
              <a:t>Random Bits</a:t>
            </a:r>
          </a:p>
        </p:txBody>
      </p:sp>
    </p:spTree>
    <p:extLst>
      <p:ext uri="{BB962C8B-B14F-4D97-AF65-F5344CB8AC3E}">
        <p14:creationId xmlns:p14="http://schemas.microsoft.com/office/powerpoint/2010/main" val="36515783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>
          <a:xfrm>
            <a:off x="762000" y="0"/>
            <a:ext cx="7772400" cy="5143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400" dirty="0"/>
          </a:p>
          <a:p>
            <a:pPr algn="ctr"/>
            <a:r>
              <a:rPr lang="en-US" sz="6600" dirty="0"/>
              <a:t>Business</a:t>
            </a:r>
          </a:p>
          <a:p>
            <a:pPr algn="ctr"/>
            <a:r>
              <a:rPr lang="en-US" sz="6600" dirty="0"/>
              <a:t>Internal</a:t>
            </a:r>
          </a:p>
          <a:p>
            <a:pPr algn="ctr"/>
            <a:r>
              <a:rPr lang="en-US" sz="6600" dirty="0"/>
              <a:t>Operations</a:t>
            </a:r>
          </a:p>
          <a:p>
            <a:pPr algn="ctr"/>
            <a:r>
              <a:rPr lang="en-US" sz="6600" dirty="0"/>
              <a:t>Unplanned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32840CB9-1C87-D345-A50F-333C9D77F912}"/>
              </a:ext>
            </a:extLst>
          </p:cNvPr>
          <p:cNvSpPr txBox="1">
            <a:spLocks/>
          </p:cNvSpPr>
          <p:nvPr/>
        </p:nvSpPr>
        <p:spPr>
          <a:xfrm>
            <a:off x="2400300" y="-247650"/>
            <a:ext cx="4495800" cy="1733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4 types of Work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88246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85fef6b2bb74_390526b_lar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971550"/>
            <a:ext cx="1981200" cy="2490800"/>
          </a:xfrm>
          <a:prstGeom prst="rect">
            <a:avLst/>
          </a:prstGeom>
          <a:ln w="19050" cap="sq" cmpd="sng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 descr="$_3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971550"/>
            <a:ext cx="1752600" cy="2552330"/>
          </a:xfrm>
          <a:prstGeom prst="rect">
            <a:avLst/>
          </a:prstGeom>
          <a:ln w="19050" cap="sq" cmpd="sng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4042339" y="1352550"/>
            <a:ext cx="1124727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x-none" sz="88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/>
                <a:cs typeface="Times New Roman"/>
              </a:rPr>
              <a:t>&amp;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49752" y="3790950"/>
            <a:ext cx="237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Alex the plant manager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00200" y="3790950"/>
            <a:ext cx="244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Bill,  VP of IT Operations</a:t>
            </a:r>
          </a:p>
        </p:txBody>
      </p:sp>
    </p:spTree>
    <p:extLst>
      <p:ext uri="{BB962C8B-B14F-4D97-AF65-F5344CB8AC3E}">
        <p14:creationId xmlns:p14="http://schemas.microsoft.com/office/powerpoint/2010/main" val="10413264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>
          <a:xfrm>
            <a:off x="762000" y="0"/>
            <a:ext cx="7772400" cy="5143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System Thinking</a:t>
            </a:r>
          </a:p>
          <a:p>
            <a:pPr algn="ctr"/>
            <a:r>
              <a:rPr lang="en-US" sz="6600" dirty="0"/>
              <a:t>Feedback</a:t>
            </a:r>
          </a:p>
          <a:p>
            <a:pPr algn="ctr"/>
            <a:r>
              <a:rPr lang="en-US" sz="6600" dirty="0"/>
              <a:t>Experimentation	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0C6987AE-0DDA-F449-96C7-F38B92537549}"/>
              </a:ext>
            </a:extLst>
          </p:cNvPr>
          <p:cNvSpPr txBox="1">
            <a:spLocks/>
          </p:cNvSpPr>
          <p:nvPr/>
        </p:nvSpPr>
        <p:spPr>
          <a:xfrm>
            <a:off x="3352800" y="285750"/>
            <a:ext cx="2438400" cy="895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3 ways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98941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800" dirty="0"/>
              <a:t>“INFOSEC WINS WHEN IT REMOVES WORK FROM IT”</a:t>
            </a:r>
          </a:p>
        </p:txBody>
      </p:sp>
    </p:spTree>
    <p:extLst>
      <p:ext uri="{BB962C8B-B14F-4D97-AF65-F5344CB8AC3E}">
        <p14:creationId xmlns:p14="http://schemas.microsoft.com/office/powerpoint/2010/main" val="42894201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57150"/>
            <a:ext cx="7772400" cy="5029200"/>
          </a:xfrm>
        </p:spPr>
        <p:txBody>
          <a:bodyPr anchor="ctr">
            <a:noAutofit/>
          </a:bodyPr>
          <a:lstStyle/>
          <a:p>
            <a:pPr algn="ctr"/>
            <a:r>
              <a:rPr lang="en-US" sz="4800" dirty="0"/>
              <a:t>MILITARY, </a:t>
            </a:r>
            <a:br>
              <a:rPr lang="en-US" sz="4800" dirty="0"/>
            </a:br>
            <a:r>
              <a:rPr lang="en-US" sz="4800" dirty="0"/>
              <a:t>Chemical Engineer, Auditors</a:t>
            </a:r>
          </a:p>
        </p:txBody>
      </p:sp>
    </p:spTree>
    <p:extLst>
      <p:ext uri="{BB962C8B-B14F-4D97-AF65-F5344CB8AC3E}">
        <p14:creationId xmlns:p14="http://schemas.microsoft.com/office/powerpoint/2010/main" val="32230876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800" dirty="0"/>
              <a:t>“IMPROVING DAILY WORK IS EVEN MORE IMPORTANT THAN DOING DAILY WORK”</a:t>
            </a:r>
          </a:p>
        </p:txBody>
      </p:sp>
    </p:spTree>
    <p:extLst>
      <p:ext uri="{BB962C8B-B14F-4D97-AF65-F5344CB8AC3E}">
        <p14:creationId xmlns:p14="http://schemas.microsoft.com/office/powerpoint/2010/main" val="37712296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0"/>
            <a:ext cx="7772400" cy="5143500"/>
          </a:xfrm>
        </p:spPr>
        <p:txBody>
          <a:bodyPr anchor="ctr">
            <a:noAutofit/>
          </a:bodyPr>
          <a:lstStyle/>
          <a:p>
            <a:pPr algn="ctr"/>
            <a:r>
              <a:rPr lang="en-US" sz="8000" dirty="0"/>
              <a:t>1.00</a:t>
            </a:r>
            <a:r>
              <a:rPr lang="en-US" sz="8000" baseline="30000" dirty="0"/>
              <a:t>365</a:t>
            </a:r>
            <a:r>
              <a:rPr lang="en-US" sz="8000" dirty="0"/>
              <a:t> = 1</a:t>
            </a:r>
            <a:br>
              <a:rPr lang="en-US" sz="8000" dirty="0"/>
            </a:br>
            <a:r>
              <a:rPr lang="en-US" sz="8000" dirty="0"/>
              <a:t>1.01</a:t>
            </a:r>
            <a:r>
              <a:rPr lang="en-US" sz="8000" baseline="30000" dirty="0"/>
              <a:t>365</a:t>
            </a:r>
            <a:r>
              <a:rPr lang="en-US" sz="8000" dirty="0"/>
              <a:t> = 37.78</a:t>
            </a:r>
            <a:br>
              <a:rPr lang="en-US" sz="8000" dirty="0"/>
            </a:b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4483699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800" dirty="0"/>
              <a:t>“Repetition creates habits, </a:t>
            </a:r>
            <a:br>
              <a:rPr lang="en-US" sz="2800" dirty="0"/>
            </a:br>
            <a:r>
              <a:rPr lang="en-US" sz="2800" b="0" dirty="0"/>
              <a:t>and</a:t>
            </a:r>
            <a:r>
              <a:rPr lang="en-US" sz="2800" dirty="0"/>
              <a:t> habits </a:t>
            </a:r>
            <a:r>
              <a:rPr lang="en-US" sz="2800" b="0" dirty="0"/>
              <a:t>are what </a:t>
            </a:r>
            <a:r>
              <a:rPr lang="en-US" sz="2800" dirty="0"/>
              <a:t>creates</a:t>
            </a:r>
            <a:r>
              <a:rPr lang="en-US" sz="2800" b="0" dirty="0"/>
              <a:t> </a:t>
            </a:r>
            <a:r>
              <a:rPr lang="en-US" sz="2800" dirty="0"/>
              <a:t>mastery”</a:t>
            </a:r>
          </a:p>
        </p:txBody>
      </p:sp>
    </p:spTree>
    <p:extLst>
      <p:ext uri="{BB962C8B-B14F-4D97-AF65-F5344CB8AC3E}">
        <p14:creationId xmlns:p14="http://schemas.microsoft.com/office/powerpoint/2010/main" val="23655456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20903" y="514350"/>
            <a:ext cx="7772400" cy="827742"/>
          </a:xfrm>
        </p:spPr>
        <p:txBody>
          <a:bodyPr>
            <a:normAutofit/>
          </a:bodyPr>
          <a:lstStyle/>
          <a:p>
            <a:r>
              <a:rPr lang="en-US" dirty="0"/>
              <a:t>Contact Information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subTitle" idx="1"/>
          </p:nvPr>
        </p:nvSpPr>
        <p:spPr>
          <a:xfrm>
            <a:off x="620902" y="1581150"/>
            <a:ext cx="5703697" cy="131445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2400" b="1" dirty="0"/>
              <a:t>@</a:t>
            </a:r>
            <a:r>
              <a:rPr lang="en-US" sz="2400" b="1" dirty="0" err="1"/>
              <a:t>LlewellynFalco</a:t>
            </a:r>
            <a:br>
              <a:rPr lang="en-US" b="1" dirty="0"/>
            </a:br>
            <a:r>
              <a:rPr lang="en-US" sz="2000" dirty="0"/>
              <a:t>http://LlewellynFalco.Blogspot.com</a:t>
            </a:r>
          </a:p>
          <a:p>
            <a:pPr>
              <a:buNone/>
            </a:pPr>
            <a:r>
              <a:rPr lang="en-US" sz="2000" dirty="0"/>
              <a:t>http://www.approvaltests.com</a:t>
            </a:r>
            <a:br>
              <a:rPr lang="en-US" sz="2000" dirty="0"/>
            </a:br>
            <a:endParaRPr lang="en-US" sz="2000" dirty="0"/>
          </a:p>
          <a:p>
            <a:pPr lvl="1" algn="r">
              <a:buNone/>
            </a:pP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788" y="2746088"/>
            <a:ext cx="1273211" cy="1278731"/>
          </a:xfrm>
          <a:prstGeom prst="rect">
            <a:avLst/>
          </a:prstGeom>
          <a:noFill/>
          <a:ln>
            <a:noFill/>
          </a:ln>
          <a:effectLst>
            <a:glow rad="38100">
              <a:schemeClr val="bg2">
                <a:alpha val="40000"/>
              </a:schemeClr>
            </a:glow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C96B444-96DA-F046-A63E-86417FC08B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84788" y="1548279"/>
            <a:ext cx="3483012" cy="34830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5A15B7-12FB-B54D-8662-F95BC040D1C4}"/>
              </a:ext>
            </a:extLst>
          </p:cNvPr>
          <p:cNvSpPr/>
          <p:nvPr/>
        </p:nvSpPr>
        <p:spPr>
          <a:xfrm>
            <a:off x="5918742" y="1200150"/>
            <a:ext cx="2738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lfal.co</a:t>
            </a:r>
            <a:r>
              <a:rPr lang="en-US" dirty="0"/>
              <a:t>/</a:t>
            </a:r>
            <a:r>
              <a:rPr lang="en-US" dirty="0" err="1"/>
              <a:t>PhoenixGoal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683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85fef6b2bb74_390526b_lar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38150"/>
            <a:ext cx="762000" cy="958000"/>
          </a:xfrm>
          <a:prstGeom prst="rect">
            <a:avLst/>
          </a:prstGeom>
          <a:ln w="19050" cap="sq" cmpd="sng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 descr="$_3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88" y="2972316"/>
            <a:ext cx="680212" cy="990600"/>
          </a:xfrm>
          <a:prstGeom prst="rect">
            <a:avLst/>
          </a:prstGeom>
          <a:ln w="19050" cap="sq" cmpd="sng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282700" y="2735818"/>
            <a:ext cx="581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Alex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39479" y="1516618"/>
            <a:ext cx="468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Bill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84D371-883D-E44D-A2B7-AD266F2A1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786282"/>
            <a:ext cx="977900" cy="10204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DC8484F-A549-2941-86AC-1BC1FA5EAD75}"/>
              </a:ext>
            </a:extLst>
          </p:cNvPr>
          <p:cNvSpPr/>
          <p:nvPr/>
        </p:nvSpPr>
        <p:spPr>
          <a:xfrm>
            <a:off x="990600" y="523126"/>
            <a:ext cx="1426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Promotion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2E9B50-EE66-D645-96FE-D6FA24CA7D38}"/>
              </a:ext>
            </a:extLst>
          </p:cNvPr>
          <p:cNvSpPr/>
          <p:nvPr/>
        </p:nvSpPr>
        <p:spPr>
          <a:xfrm>
            <a:off x="2498868" y="523126"/>
            <a:ext cx="1072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TROUBLE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86DB85-E5DD-3C4F-88ED-DD995E405607}"/>
              </a:ext>
            </a:extLst>
          </p:cNvPr>
          <p:cNvSpPr/>
          <p:nvPr/>
        </p:nvSpPr>
        <p:spPr>
          <a:xfrm>
            <a:off x="3653128" y="523126"/>
            <a:ext cx="104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MENTOR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2FA160-6263-B74D-9D8E-F609475F4CA6}"/>
              </a:ext>
            </a:extLst>
          </p:cNvPr>
          <p:cNvSpPr/>
          <p:nvPr/>
        </p:nvSpPr>
        <p:spPr>
          <a:xfrm>
            <a:off x="4779368" y="523126"/>
            <a:ext cx="820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Start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66C696-1614-B14A-8E5C-369EF21F3E10}"/>
              </a:ext>
            </a:extLst>
          </p:cNvPr>
          <p:cNvSpPr/>
          <p:nvPr/>
        </p:nvSpPr>
        <p:spPr>
          <a:xfrm>
            <a:off x="5682406" y="523126"/>
            <a:ext cx="1571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Not enough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37F1BF-F47D-3B47-98EE-930140690487}"/>
              </a:ext>
            </a:extLst>
          </p:cNvPr>
          <p:cNvSpPr/>
          <p:nvPr/>
        </p:nvSpPr>
        <p:spPr>
          <a:xfrm>
            <a:off x="8164821" y="523126"/>
            <a:ext cx="10159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Success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31E9D97-018A-5645-AC15-47011F3F08F0}"/>
              </a:ext>
            </a:extLst>
          </p:cNvPr>
          <p:cNvSpPr/>
          <p:nvPr/>
        </p:nvSpPr>
        <p:spPr>
          <a:xfrm>
            <a:off x="2381582" y="618413"/>
            <a:ext cx="152400" cy="17875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C8107C50-5089-8640-A3F0-9CCF76A86B90}"/>
              </a:ext>
            </a:extLst>
          </p:cNvPr>
          <p:cNvSpPr/>
          <p:nvPr/>
        </p:nvSpPr>
        <p:spPr>
          <a:xfrm>
            <a:off x="3535842" y="618413"/>
            <a:ext cx="152400" cy="17875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91921F74-47F6-B141-9A38-0312416A0888}"/>
              </a:ext>
            </a:extLst>
          </p:cNvPr>
          <p:cNvSpPr/>
          <p:nvPr/>
        </p:nvSpPr>
        <p:spPr>
          <a:xfrm>
            <a:off x="4662082" y="618413"/>
            <a:ext cx="152400" cy="17875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2BAABF54-34FE-0A44-A232-026DFA1B9C4F}"/>
              </a:ext>
            </a:extLst>
          </p:cNvPr>
          <p:cNvSpPr/>
          <p:nvPr/>
        </p:nvSpPr>
        <p:spPr>
          <a:xfrm>
            <a:off x="5565120" y="618413"/>
            <a:ext cx="152400" cy="17875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2566A96D-5223-754A-B20F-CFAD1CC3C4D3}"/>
              </a:ext>
            </a:extLst>
          </p:cNvPr>
          <p:cNvSpPr/>
          <p:nvPr/>
        </p:nvSpPr>
        <p:spPr>
          <a:xfrm>
            <a:off x="7218299" y="618413"/>
            <a:ext cx="152400" cy="17875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1A00F2D5-DD97-BA42-8090-5179E21BE3AA}"/>
              </a:ext>
            </a:extLst>
          </p:cNvPr>
          <p:cNvSpPr/>
          <p:nvPr/>
        </p:nvSpPr>
        <p:spPr>
          <a:xfrm>
            <a:off x="8047535" y="618413"/>
            <a:ext cx="152400" cy="17875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47CAB4-C8FB-8E4C-8060-29C94F5D5FE3}"/>
              </a:ext>
            </a:extLst>
          </p:cNvPr>
          <p:cNvSpPr/>
          <p:nvPr/>
        </p:nvSpPr>
        <p:spPr>
          <a:xfrm>
            <a:off x="7335585" y="523126"/>
            <a:ext cx="747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SALES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D2D8CC-7A3A-6B44-92BB-BFCB97A8F602}"/>
              </a:ext>
            </a:extLst>
          </p:cNvPr>
          <p:cNvSpPr/>
          <p:nvPr/>
        </p:nvSpPr>
        <p:spPr>
          <a:xfrm>
            <a:off x="990600" y="3337291"/>
            <a:ext cx="1426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Promotion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E717EC5-5C63-894A-BCD8-988DB7D26568}"/>
              </a:ext>
            </a:extLst>
          </p:cNvPr>
          <p:cNvSpPr/>
          <p:nvPr/>
        </p:nvSpPr>
        <p:spPr>
          <a:xfrm>
            <a:off x="2498868" y="3337291"/>
            <a:ext cx="1072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TROUBLE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E61EE4-8BC2-404C-94F5-11D8FA41FDA5}"/>
              </a:ext>
            </a:extLst>
          </p:cNvPr>
          <p:cNvSpPr/>
          <p:nvPr/>
        </p:nvSpPr>
        <p:spPr>
          <a:xfrm>
            <a:off x="3653128" y="3337291"/>
            <a:ext cx="104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MENTOR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C05E1D-AA2F-0042-AB58-5AE1B23D41DE}"/>
              </a:ext>
            </a:extLst>
          </p:cNvPr>
          <p:cNvSpPr/>
          <p:nvPr/>
        </p:nvSpPr>
        <p:spPr>
          <a:xfrm>
            <a:off x="4779368" y="3337291"/>
            <a:ext cx="820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Start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DD841A-0E8B-5B41-B475-D2CEC3C3A353}"/>
              </a:ext>
            </a:extLst>
          </p:cNvPr>
          <p:cNvSpPr/>
          <p:nvPr/>
        </p:nvSpPr>
        <p:spPr>
          <a:xfrm>
            <a:off x="5682406" y="3337291"/>
            <a:ext cx="1571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Not enough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FD9634E-FB98-7D4D-A36D-1D13E22060CE}"/>
              </a:ext>
            </a:extLst>
          </p:cNvPr>
          <p:cNvSpPr/>
          <p:nvPr/>
        </p:nvSpPr>
        <p:spPr>
          <a:xfrm>
            <a:off x="8164821" y="3337291"/>
            <a:ext cx="10159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Success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D5CEC12B-34EA-F144-92B3-AAB5B22399FD}"/>
              </a:ext>
            </a:extLst>
          </p:cNvPr>
          <p:cNvSpPr/>
          <p:nvPr/>
        </p:nvSpPr>
        <p:spPr>
          <a:xfrm>
            <a:off x="2381582" y="3432578"/>
            <a:ext cx="152400" cy="17875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1D7134B9-482A-1341-BF1E-08B9F636A54A}"/>
              </a:ext>
            </a:extLst>
          </p:cNvPr>
          <p:cNvSpPr/>
          <p:nvPr/>
        </p:nvSpPr>
        <p:spPr>
          <a:xfrm>
            <a:off x="3535842" y="3432578"/>
            <a:ext cx="152400" cy="17875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0A8031F9-B6F4-A642-9C05-648DF0F82741}"/>
              </a:ext>
            </a:extLst>
          </p:cNvPr>
          <p:cNvSpPr/>
          <p:nvPr/>
        </p:nvSpPr>
        <p:spPr>
          <a:xfrm>
            <a:off x="4662082" y="3432578"/>
            <a:ext cx="152400" cy="17875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57FF1FA2-995B-C14E-AC82-0A372C482B26}"/>
              </a:ext>
            </a:extLst>
          </p:cNvPr>
          <p:cNvSpPr/>
          <p:nvPr/>
        </p:nvSpPr>
        <p:spPr>
          <a:xfrm>
            <a:off x="5565120" y="3432578"/>
            <a:ext cx="152400" cy="17875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497F38FD-AE74-8C46-AC2A-715D9512FD6E}"/>
              </a:ext>
            </a:extLst>
          </p:cNvPr>
          <p:cNvSpPr/>
          <p:nvPr/>
        </p:nvSpPr>
        <p:spPr>
          <a:xfrm>
            <a:off x="7218299" y="3432578"/>
            <a:ext cx="152400" cy="17875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F0AC3053-2634-B74D-9AF6-1E710ABF5DA7}"/>
              </a:ext>
            </a:extLst>
          </p:cNvPr>
          <p:cNvSpPr/>
          <p:nvPr/>
        </p:nvSpPr>
        <p:spPr>
          <a:xfrm>
            <a:off x="8047535" y="3432578"/>
            <a:ext cx="152400" cy="17875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2D92A4-2169-1142-8D9C-BFBEB86F890E}"/>
              </a:ext>
            </a:extLst>
          </p:cNvPr>
          <p:cNvSpPr/>
          <p:nvPr/>
        </p:nvSpPr>
        <p:spPr>
          <a:xfrm>
            <a:off x="7335585" y="3337291"/>
            <a:ext cx="747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SALES</a:t>
            </a:r>
          </a:p>
        </p:txBody>
      </p:sp>
    </p:spTree>
    <p:extLst>
      <p:ext uri="{BB962C8B-B14F-4D97-AF65-F5344CB8AC3E}">
        <p14:creationId xmlns:p14="http://schemas.microsoft.com/office/powerpoint/2010/main" val="2892793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3" grpId="0"/>
      <p:bldP spid="24" grpId="0"/>
      <p:bldP spid="25" grpId="0"/>
      <p:bldP spid="26" grpId="0"/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1047750"/>
            <a:ext cx="7772400" cy="3276600"/>
          </a:xfrm>
        </p:spPr>
        <p:txBody>
          <a:bodyPr anchor="ctr">
            <a:noAutofit/>
          </a:bodyPr>
          <a:lstStyle/>
          <a:p>
            <a:pPr algn="ctr"/>
            <a:r>
              <a:rPr lang="en-US" sz="8000" dirty="0"/>
              <a:t>Success</a:t>
            </a:r>
          </a:p>
        </p:txBody>
      </p:sp>
    </p:spTree>
    <p:extLst>
      <p:ext uri="{BB962C8B-B14F-4D97-AF65-F5344CB8AC3E}">
        <p14:creationId xmlns:p14="http://schemas.microsoft.com/office/powerpoint/2010/main" val="480775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1047750"/>
            <a:ext cx="7772400" cy="3276600"/>
          </a:xfrm>
        </p:spPr>
        <p:txBody>
          <a:bodyPr>
            <a:noAutofit/>
          </a:bodyPr>
          <a:lstStyle/>
          <a:p>
            <a:pPr algn="ctr"/>
            <a:r>
              <a:rPr lang="en-US" sz="8000" dirty="0"/>
              <a:t>“Movement is not Work ”</a:t>
            </a:r>
            <a:br>
              <a:rPr lang="en-US" sz="8000" dirty="0"/>
            </a:br>
            <a:r>
              <a:rPr lang="en-US" sz="2000" dirty="0"/>
              <a:t>- Taiichi Ohno</a:t>
            </a:r>
          </a:p>
        </p:txBody>
      </p:sp>
    </p:spTree>
    <p:extLst>
      <p:ext uri="{BB962C8B-B14F-4D97-AF65-F5344CB8AC3E}">
        <p14:creationId xmlns:p14="http://schemas.microsoft.com/office/powerpoint/2010/main" val="3145788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$_3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23950"/>
            <a:ext cx="1752600" cy="2552330"/>
          </a:xfrm>
          <a:prstGeom prst="rect">
            <a:avLst/>
          </a:prstGeom>
          <a:ln w="19050" cap="sq" cmpd="sng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29FA30AE-A51D-8B47-A03C-402984D0C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400" y="895350"/>
            <a:ext cx="5638800" cy="3429000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What the Goal got to do with me?</a:t>
            </a:r>
          </a:p>
        </p:txBody>
      </p:sp>
    </p:spTree>
    <p:extLst>
      <p:ext uri="{BB962C8B-B14F-4D97-AF65-F5344CB8AC3E}">
        <p14:creationId xmlns:p14="http://schemas.microsoft.com/office/powerpoint/2010/main" val="170315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29FA30AE-A51D-8B47-A03C-402984D0C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400" y="895350"/>
            <a:ext cx="5638800" cy="3429000"/>
          </a:xfrm>
        </p:spPr>
        <p:txBody>
          <a:bodyPr anchor="ctr">
            <a:noAutofit/>
          </a:bodyPr>
          <a:lstStyle/>
          <a:p>
            <a:pPr algn="ctr"/>
            <a:r>
              <a:rPr lang="en-US" sz="6000" dirty="0"/>
              <a:t>This </a:t>
            </a:r>
            <a:r>
              <a:rPr lang="en-US" sz="6000" u="sng" dirty="0"/>
              <a:t>IS</a:t>
            </a:r>
            <a:r>
              <a:rPr lang="en-US" sz="6000" dirty="0"/>
              <a:t> me</a:t>
            </a:r>
          </a:p>
        </p:txBody>
      </p:sp>
      <p:pic>
        <p:nvPicPr>
          <p:cNvPr id="4" name="Picture 3" descr="585fef6b2bb74_390526b_large.jpg">
            <a:extLst>
              <a:ext uri="{FF2B5EF4-FFF2-40B4-BE49-F238E27FC236}">
                <a16:creationId xmlns:a16="http://schemas.microsoft.com/office/drawing/2014/main" id="{1C0576AB-F2E0-CD4B-B27F-C91D7F590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23950"/>
            <a:ext cx="1981200" cy="2490800"/>
          </a:xfrm>
          <a:prstGeom prst="rect">
            <a:avLst/>
          </a:prstGeom>
          <a:ln w="19050" cap="sq" cmpd="sng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662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Custom Design">
  <a:themeElements>
    <a:clrScheme name="TechEd Vibrant Palette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AC2214"/>
      </a:accent1>
      <a:accent2>
        <a:srgbClr val="2F6EC3"/>
      </a:accent2>
      <a:accent3>
        <a:srgbClr val="FF640B"/>
      </a:accent3>
      <a:accent4>
        <a:srgbClr val="FFB208"/>
      </a:accent4>
      <a:accent5>
        <a:srgbClr val="FFDB16"/>
      </a:accent5>
      <a:accent6>
        <a:srgbClr val="BC1D15"/>
      </a:accent6>
      <a:hlink>
        <a:srgbClr val="18C64B"/>
      </a:hlink>
      <a:folHlink>
        <a:srgbClr val="91CC8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13988</TotalTime>
  <Words>619</Words>
  <Application>Microsoft Macintosh PowerPoint</Application>
  <PresentationFormat>On-screen Show (16:9)</PresentationFormat>
  <Paragraphs>174</Paragraphs>
  <Slides>46</Slides>
  <Notes>7</Notes>
  <HiddenSlides>1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Arial Black</vt:lpstr>
      <vt:lpstr>Calibri</vt:lpstr>
      <vt:lpstr>Gill Sans</vt:lpstr>
      <vt:lpstr>Times New Roman</vt:lpstr>
      <vt:lpstr>Custom Design</vt:lpstr>
      <vt:lpstr>PowerPoint Presentation</vt:lpstr>
      <vt:lpstr>'The Phoenix Project' &amp; 'The Goal’</vt:lpstr>
      <vt:lpstr>PowerPoint Presentation</vt:lpstr>
      <vt:lpstr>PowerPoint Presentation</vt:lpstr>
      <vt:lpstr>PowerPoint Presentation</vt:lpstr>
      <vt:lpstr>Success</vt:lpstr>
      <vt:lpstr>“Movement is not Work ” - Taiichi Ohno</vt:lpstr>
      <vt:lpstr>What the Goal got to do with me?</vt:lpstr>
      <vt:lpstr>This IS me</vt:lpstr>
      <vt:lpstr>Visualize  the 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Optimize for Change  in your visualization</vt:lpstr>
      <vt:lpstr>What is Work?</vt:lpstr>
      <vt:lpstr>BottleNeck</vt:lpstr>
      <vt:lpstr>PowerPoint Presentation</vt:lpstr>
      <vt:lpstr>PowerPoint Presentation</vt:lpstr>
      <vt:lpstr>PowerPoint Presentation</vt:lpstr>
      <vt:lpstr>PowerPoint Presentation</vt:lpstr>
      <vt:lpstr>Theory of constraints</vt:lpstr>
      <vt:lpstr>PowerPoint Presentation</vt:lpstr>
      <vt:lpstr>The Goal Money</vt:lpstr>
      <vt:lpstr>Inventory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Goal</vt:lpstr>
      <vt:lpstr>The Goal</vt:lpstr>
      <vt:lpstr>Sales</vt:lpstr>
      <vt:lpstr>Random Bits</vt:lpstr>
      <vt:lpstr>PowerPoint Presentation</vt:lpstr>
      <vt:lpstr>PowerPoint Presentation</vt:lpstr>
      <vt:lpstr>“INFOSEC WINS WHEN IT REMOVES WORK FROM IT”</vt:lpstr>
      <vt:lpstr>MILITARY,  Chemical Engineer, Auditors</vt:lpstr>
      <vt:lpstr>“IMPROVING DAILY WORK IS EVEN MORE IMPORTANT THAN DOING DAILY WORK”</vt:lpstr>
      <vt:lpstr>1.00365 = 1 1.01365 = 37.78 </vt:lpstr>
      <vt:lpstr>“Repetition creates habits,  and habits are what creates mastery”</vt:lpstr>
      <vt:lpstr>Contact Information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Llewellyn Falco</dc:creator>
  <cp:keywords/>
  <dc:description/>
  <cp:lastModifiedBy>Llewellyn Falco</cp:lastModifiedBy>
  <cp:revision>229</cp:revision>
  <dcterms:created xsi:type="dcterms:W3CDTF">2006-08-16T00:00:00Z</dcterms:created>
  <dcterms:modified xsi:type="dcterms:W3CDTF">2021-02-25T15:52:24Z</dcterms:modified>
  <cp:category/>
</cp:coreProperties>
</file>